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5" r:id="rId3"/>
    <p:sldId id="276" r:id="rId4"/>
    <p:sldId id="277" r:id="rId5"/>
    <p:sldId id="278" r:id="rId6"/>
    <p:sldId id="279" r:id="rId7"/>
    <p:sldId id="280" r:id="rId8"/>
    <p:sldId id="281" r:id="rId9"/>
    <p:sldId id="282" r:id="rId10"/>
    <p:sldId id="283" r:id="rId11"/>
    <p:sldId id="284" r:id="rId12"/>
    <p:sldId id="285"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2AD78-C7FE-46E9-8192-56DAE011D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7ECC99A-0A54-4B47-84E0-D393A742F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A95B188-AA5F-403E-BF01-7B48F1A104CB}"/>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58A66739-E8E0-44E6-B932-E0C2C4A64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4B50B0-EB5C-4E5C-B510-498F03A9B428}"/>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312187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D9E55-8566-4F02-BB4A-115AF60A795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0B59B11-5E54-4A9B-A430-6E4D8D391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73744A5-FDFB-4F61-849F-7D14633DD3C7}"/>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122657E7-91F3-4B0C-81E3-57858CB0B6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E256EAB-A1E9-46C7-BD08-408508F18AE7}"/>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424505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3403D1F-3DE2-4B7E-8AA6-D6B4CD64D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B5A0EC6-8FE4-4E67-8264-5D3BD3E06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E7E80AE-3D9F-4A23-8A9C-30CA9F3E6EB3}"/>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A2C766E4-7824-4815-8C14-34370DDC1E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7F76EC0-BD77-4A0D-AC79-3685BDB89847}"/>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14194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38208-18AF-4BC1-9CF0-775EC2C93E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54BF031-5959-4B21-B051-E532010E9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B8D7FE2-D483-4E88-AF9D-8F170A3D45F9}"/>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92013168-9C3C-4704-B855-3B4C370C84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05A722F-81AB-45AB-8AFC-18FB3A7A239E}"/>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412335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20630-666E-4C2E-93A6-36FFB00B6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A7FF1AE-1BEE-44FC-8739-4438F9E91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6CFADCF-BF30-4B19-8453-18A3E7CF6259}"/>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F3C65FCC-7BA5-4965-B66C-B2ECDF0FAC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997AA03-4D33-45FB-A00C-EB6C29DEFB65}"/>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391335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3FB39-A39E-4536-A6AD-985281BD716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21FC7EA-99E4-4B17-AA90-7AC9B2F76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049B86B0-A006-41BB-95CF-BB6F14D9C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5A5B6D4-FE67-45B1-8410-602E5B6E05FC}"/>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6" name="Footer Placeholder 5">
            <a:extLst>
              <a:ext uri="{FF2B5EF4-FFF2-40B4-BE49-F238E27FC236}">
                <a16:creationId xmlns:a16="http://schemas.microsoft.com/office/drawing/2014/main" xmlns="" id="{6D0840E4-B5BD-4EC8-BA2F-22EBFE664C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F8A3F62-F3A0-435C-8BFC-23A3C95D579D}"/>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156461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8334B-4F44-4802-9E64-A919A581C28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D434D2A-44BD-484E-AA19-4F0CC549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24A4BB-633B-4C69-B355-8979637D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2E5A6D-0D40-4C70-9F5F-05273BF07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A2EDD3-B856-448A-93F7-B76689121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736B3DCB-07BA-45CC-B214-4D43297E65A7}"/>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8" name="Footer Placeholder 7">
            <a:extLst>
              <a:ext uri="{FF2B5EF4-FFF2-40B4-BE49-F238E27FC236}">
                <a16:creationId xmlns:a16="http://schemas.microsoft.com/office/drawing/2014/main" xmlns="" id="{FB54350B-97ED-435F-918E-33A8C0E0789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7CA2337C-1548-460F-93B8-1A4F286E6803}"/>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25100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3C766-096F-4140-9B71-F76715D542A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B362A12-5070-4353-BC33-189D712A4361}"/>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4" name="Footer Placeholder 3">
            <a:extLst>
              <a:ext uri="{FF2B5EF4-FFF2-40B4-BE49-F238E27FC236}">
                <a16:creationId xmlns:a16="http://schemas.microsoft.com/office/drawing/2014/main" xmlns="" id="{CF3FD31C-1A6B-4E8A-86E8-E50AD1C0941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35A64556-3B54-4398-9E2F-948EBE4FF965}"/>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37877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3392EB-1AE4-4EDF-986F-BEAEDDC87F79}"/>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3" name="Footer Placeholder 2">
            <a:extLst>
              <a:ext uri="{FF2B5EF4-FFF2-40B4-BE49-F238E27FC236}">
                <a16:creationId xmlns:a16="http://schemas.microsoft.com/office/drawing/2014/main" xmlns="" id="{4A58C03B-1638-4082-9C7D-9749D0097D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9EE55FCC-C124-48E9-9173-0BF825AA4343}"/>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323905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EB0C9-8BCB-4DF1-9DC2-3830A7743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53110D0-2DD5-4BCE-80A8-958B25E00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D3886587-9AE0-4954-BC10-DA7EB783E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AAA3D1-C150-4162-8C79-1F1A04E69A4F}"/>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6" name="Footer Placeholder 5">
            <a:extLst>
              <a:ext uri="{FF2B5EF4-FFF2-40B4-BE49-F238E27FC236}">
                <a16:creationId xmlns:a16="http://schemas.microsoft.com/office/drawing/2014/main" xmlns="" id="{D41090E1-96B9-4DBA-9F9C-730F6F54E6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2AC3350-6274-484E-8D05-B92F1F705E00}"/>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409562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71465-58CE-4C7A-8196-DF1E0215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55B3590-101D-44ED-A37A-10A40979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5218A7B-B41B-4B4C-90A6-C3B0D3495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8CA73E-B0C6-445A-9020-D007A62F3202}"/>
              </a:ext>
            </a:extLst>
          </p:cNvPr>
          <p:cNvSpPr>
            <a:spLocks noGrp="1"/>
          </p:cNvSpPr>
          <p:nvPr>
            <p:ph type="dt" sz="half" idx="10"/>
          </p:nvPr>
        </p:nvSpPr>
        <p:spPr/>
        <p:txBody>
          <a:bodyPr/>
          <a:lstStyle/>
          <a:p>
            <a:fld id="{890110EB-106C-42E7-B14D-F481EE09CCDC}" type="datetimeFigureOut">
              <a:rPr lang="vi-VN" smtClean="0"/>
              <a:pPr/>
              <a:t>27/09/2024</a:t>
            </a:fld>
            <a:endParaRPr lang="vi-VN"/>
          </a:p>
        </p:txBody>
      </p:sp>
      <p:sp>
        <p:nvSpPr>
          <p:cNvPr id="6" name="Footer Placeholder 5">
            <a:extLst>
              <a:ext uri="{FF2B5EF4-FFF2-40B4-BE49-F238E27FC236}">
                <a16:creationId xmlns:a16="http://schemas.microsoft.com/office/drawing/2014/main" xmlns="" id="{B9DFA33A-CA36-4D9E-8B0D-D20D7B7F490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2DDA02C-BF26-442C-95F0-7424A9E40C6D}"/>
              </a:ext>
            </a:extLst>
          </p:cNvPr>
          <p:cNvSpPr>
            <a:spLocks noGrp="1"/>
          </p:cNvSpPr>
          <p:nvPr>
            <p:ph type="sldNum" sz="quarter" idx="12"/>
          </p:nvPr>
        </p:nvSpPr>
        <p:spPr/>
        <p:txBody>
          <a:bodyPr/>
          <a:lstStyle/>
          <a:p>
            <a:fld id="{FEFC596F-C278-4703-87D3-DD5CD4DCC129}" type="slidenum">
              <a:rPr lang="vi-VN" smtClean="0"/>
              <a:pPr/>
              <a:t>‹#›</a:t>
            </a:fld>
            <a:endParaRPr lang="vi-VN"/>
          </a:p>
        </p:txBody>
      </p:sp>
    </p:spTree>
    <p:extLst>
      <p:ext uri="{BB962C8B-B14F-4D97-AF65-F5344CB8AC3E}">
        <p14:creationId xmlns:p14="http://schemas.microsoft.com/office/powerpoint/2010/main" val="32696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77D4CAD-F9FA-4E3B-9248-FAD04F160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798EDEF-DF50-479D-B614-7015DB7C0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0CC52AA-BE18-43A7-9408-4762E7834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10EB-106C-42E7-B14D-F481EE09CCDC}" type="datetimeFigureOut">
              <a:rPr lang="vi-VN" smtClean="0"/>
              <a:pPr/>
              <a:t>27/09/2024</a:t>
            </a:fld>
            <a:endParaRPr lang="vi-VN"/>
          </a:p>
        </p:txBody>
      </p:sp>
      <p:sp>
        <p:nvSpPr>
          <p:cNvPr id="5" name="Footer Placeholder 4">
            <a:extLst>
              <a:ext uri="{FF2B5EF4-FFF2-40B4-BE49-F238E27FC236}">
                <a16:creationId xmlns:a16="http://schemas.microsoft.com/office/drawing/2014/main" xmlns="" id="{244FE9B8-AE75-4210-99D9-939365683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5CF04807-04B2-450B-905F-490C4BC78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596F-C278-4703-87D3-DD5CD4DCC129}" type="slidenum">
              <a:rPr lang="vi-VN" smtClean="0"/>
              <a:pPr/>
              <a:t>‹#›</a:t>
            </a:fld>
            <a:endParaRPr lang="vi-VN"/>
          </a:p>
        </p:txBody>
      </p:sp>
    </p:spTree>
    <p:extLst>
      <p:ext uri="{BB962C8B-B14F-4D97-AF65-F5344CB8AC3E}">
        <p14:creationId xmlns:p14="http://schemas.microsoft.com/office/powerpoint/2010/main" val="3023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94000" y="427504"/>
            <a:ext cx="6096000" cy="646331"/>
          </a:xfrm>
          <a:prstGeom prst="rect">
            <a:avLst/>
          </a:prstGeom>
        </p:spPr>
        <p:txBody>
          <a:bodyPr>
            <a:spAutoFit/>
          </a:bodyPr>
          <a:lstStyle/>
          <a:p>
            <a:pPr algn="ctr"/>
            <a:r>
              <a:rPr lang="en-US" altLang="en-US" b="1">
                <a:solidFill>
                  <a:srgbClr val="0000FF"/>
                </a:solidFill>
                <a:latin typeface="Times New Roman" pitchFamily="18" charset="0"/>
                <a:cs typeface="Times New Roman" pitchFamily="18" charset="0"/>
              </a:rPr>
              <a:t>UỶ BAN NHÂN DÂN QUẬN GÒ VẤP</a:t>
            </a:r>
            <a:br>
              <a:rPr lang="en-US" altLang="en-US" b="1">
                <a:solidFill>
                  <a:srgbClr val="0000FF"/>
                </a:solidFill>
                <a:latin typeface="Times New Roman" pitchFamily="18" charset="0"/>
                <a:cs typeface="Times New Roman" pitchFamily="18" charset="0"/>
              </a:rPr>
            </a:br>
            <a:r>
              <a:rPr lang="en-US" altLang="en-US" b="1">
                <a:solidFill>
                  <a:srgbClr val="0000FF"/>
                </a:solidFill>
                <a:latin typeface="Times New Roman" pitchFamily="18" charset="0"/>
                <a:cs typeface="Times New Roman" pitchFamily="18" charset="0"/>
              </a:rPr>
              <a:t>TRƯỜNG MẦM NON </a:t>
            </a:r>
            <a:r>
              <a:rPr lang="en-US" altLang="en-US" b="1">
                <a:solidFill>
                  <a:srgbClr val="0000FF"/>
                </a:solidFill>
                <a:latin typeface="Times New Roman" pitchFamily="18" charset="0"/>
                <a:cs typeface="Times New Roman" pitchFamily="18" charset="0"/>
              </a:rPr>
              <a:t>HOA </a:t>
            </a:r>
            <a:r>
              <a:rPr lang="en-US" altLang="en-US" b="1" smtClean="0">
                <a:solidFill>
                  <a:srgbClr val="0000FF"/>
                </a:solidFill>
                <a:latin typeface="Times New Roman" pitchFamily="18" charset="0"/>
                <a:cs typeface="Times New Roman" pitchFamily="18" charset="0"/>
              </a:rPr>
              <a:t> QUỲNH</a:t>
            </a:r>
            <a:endParaRPr lang="en-US"/>
          </a:p>
        </p:txBody>
      </p:sp>
      <p:pic>
        <p:nvPicPr>
          <p:cNvPr id="1028" name="Picture 4" descr="100+ hình nền PowerPoint cute siêu dễ thương, ấn t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0" y="565835"/>
            <a:ext cx="6096000" cy="646331"/>
          </a:xfrm>
          <a:prstGeom prst="rect">
            <a:avLst/>
          </a:prstGeom>
        </p:spPr>
        <p:txBody>
          <a:bodyPr>
            <a:spAutoFit/>
          </a:bodyPr>
          <a:lstStyle/>
          <a:p>
            <a:pPr algn="ctr"/>
            <a:r>
              <a:rPr lang="en-US" altLang="en-US" b="1">
                <a:solidFill>
                  <a:srgbClr val="33CC33"/>
                </a:solidFill>
                <a:latin typeface="Times New Roman" pitchFamily="18" charset="0"/>
                <a:cs typeface="Times New Roman" pitchFamily="18" charset="0"/>
              </a:rPr>
              <a:t>UỶ BAN NHÂN DÂN QUẬN GÒ VẤP</a:t>
            </a:r>
            <a:br>
              <a:rPr lang="en-US" altLang="en-US" b="1">
                <a:solidFill>
                  <a:srgbClr val="33CC33"/>
                </a:solidFill>
                <a:latin typeface="Times New Roman" pitchFamily="18" charset="0"/>
                <a:cs typeface="Times New Roman" pitchFamily="18" charset="0"/>
              </a:rPr>
            </a:br>
            <a:r>
              <a:rPr lang="en-US" altLang="en-US" b="1">
                <a:solidFill>
                  <a:srgbClr val="33CC33"/>
                </a:solidFill>
                <a:latin typeface="Times New Roman" pitchFamily="18" charset="0"/>
                <a:cs typeface="Times New Roman" pitchFamily="18" charset="0"/>
              </a:rPr>
              <a:t>TRƯỜNG MẦM NON HOA QUỲNH</a:t>
            </a:r>
            <a:endParaRPr lang="en-US">
              <a:solidFill>
                <a:srgbClr val="33CC33"/>
              </a:solidFill>
            </a:endParaRPr>
          </a:p>
        </p:txBody>
      </p:sp>
      <p:sp>
        <p:nvSpPr>
          <p:cNvPr id="7" name="Rectangle 6"/>
          <p:cNvSpPr/>
          <p:nvPr/>
        </p:nvSpPr>
        <p:spPr>
          <a:xfrm>
            <a:off x="1786466" y="1872187"/>
            <a:ext cx="9652000" cy="1846659"/>
          </a:xfrm>
          <a:prstGeom prst="rect">
            <a:avLst/>
          </a:prstGeom>
        </p:spPr>
        <p:txBody>
          <a:bodyPr wrap="square">
            <a:spAutoFit/>
          </a:bodyPr>
          <a:lstStyle/>
          <a:p>
            <a:pPr algn="ctr">
              <a:spcBef>
                <a:spcPct val="50000"/>
              </a:spcBef>
            </a:pPr>
            <a:r>
              <a:rPr lang="en-US" altLang="en-US" sz="2400" b="1">
                <a:solidFill>
                  <a:srgbClr val="FF0000"/>
                </a:solidFill>
                <a:latin typeface="Times New Roman" pitchFamily="18" charset="0"/>
                <a:cs typeface="Times New Roman" pitchFamily="18" charset="0"/>
              </a:rPr>
              <a:t>GIÁO ÁN PHÁT </a:t>
            </a:r>
            <a:r>
              <a:rPr lang="en-US" altLang="en-US" sz="2400" b="1">
                <a:solidFill>
                  <a:srgbClr val="FF0000"/>
                </a:solidFill>
                <a:latin typeface="Times New Roman" pitchFamily="18" charset="0"/>
                <a:cs typeface="Times New Roman" pitchFamily="18" charset="0"/>
              </a:rPr>
              <a:t>TRIỂN </a:t>
            </a:r>
            <a:r>
              <a:rPr lang="en-US" altLang="en-US" sz="2400" b="1" smtClean="0">
                <a:solidFill>
                  <a:srgbClr val="FF0000"/>
                </a:solidFill>
                <a:latin typeface="Times New Roman" pitchFamily="18" charset="0"/>
                <a:cs typeface="Times New Roman" pitchFamily="18" charset="0"/>
              </a:rPr>
              <a:t>NGÔN NGỮ</a:t>
            </a:r>
            <a:endParaRPr lang="en-US" altLang="en-US" sz="2400" b="1">
              <a:solidFill>
                <a:srgbClr val="FF0000"/>
              </a:solidFill>
              <a:latin typeface="Times New Roman" pitchFamily="18" charset="0"/>
              <a:cs typeface="Times New Roman" pitchFamily="18" charset="0"/>
            </a:endParaRPr>
          </a:p>
          <a:p>
            <a:pPr algn="ctr">
              <a:spcBef>
                <a:spcPct val="50000"/>
              </a:spcBef>
            </a:pPr>
            <a:r>
              <a:rPr lang="vi-VN" sz="2400" b="1" smtClean="0">
                <a:solidFill>
                  <a:srgbClr val="CC0099"/>
                </a:solidFill>
                <a:latin typeface="Times New Roman" pitchFamily="18" charset="0"/>
                <a:cs typeface="Times New Roman" pitchFamily="18" charset="0"/>
              </a:rPr>
              <a:t>NGHE HIỂU NỘI DUNG TRUYỆN KỂ " MỖI NGƯỜI MỘT VIỆC"</a:t>
            </a:r>
            <a:endParaRPr lang="en-US" altLang="en-US" b="1" smtClean="0">
              <a:solidFill>
                <a:srgbClr val="FF0000"/>
              </a:solidFill>
              <a:latin typeface="Times New Roman" pitchFamily="18" charset="0"/>
              <a:cs typeface="Times New Roman" pitchFamily="18" charset="0"/>
            </a:endParaRPr>
          </a:p>
          <a:p>
            <a:pPr algn="ctr">
              <a:spcBef>
                <a:spcPct val="50000"/>
              </a:spcBef>
            </a:pPr>
            <a:r>
              <a:rPr lang="en-US" altLang="en-US" b="1" smtClean="0">
                <a:solidFill>
                  <a:srgbClr val="006633"/>
                </a:solidFill>
                <a:latin typeface="Times New Roman" pitchFamily="18" charset="0"/>
                <a:cs typeface="Times New Roman" pitchFamily="18" charset="0"/>
              </a:rPr>
              <a:t>         Lứa tuổi:3-4 tuổi</a:t>
            </a:r>
          </a:p>
          <a:p>
            <a:pPr algn="ctr">
              <a:spcBef>
                <a:spcPct val="50000"/>
              </a:spcBef>
            </a:pPr>
            <a:r>
              <a:rPr lang="en-US" altLang="en-US" b="1" smtClean="0">
                <a:solidFill>
                  <a:srgbClr val="006633"/>
                </a:solidFill>
                <a:latin typeface="Times New Roman" pitchFamily="18" charset="0"/>
                <a:cs typeface="Times New Roman" pitchFamily="18" charset="0"/>
              </a:rPr>
              <a:t>                    </a:t>
            </a:r>
            <a:r>
              <a:rPr lang="en-US" altLang="en-US" b="1">
                <a:solidFill>
                  <a:srgbClr val="006633"/>
                </a:solidFill>
                <a:latin typeface="Times New Roman" pitchFamily="18" charset="0"/>
                <a:cs typeface="Times New Roman" pitchFamily="18" charset="0"/>
              </a:rPr>
              <a:t>Giáo viên: Lưu Thị Bích Thuận</a:t>
            </a:r>
            <a:endParaRPr lang="en-US" altLang="en-US" b="1">
              <a:solidFill>
                <a:srgbClr val="006633"/>
              </a:solidFill>
              <a:latin typeface="Times New Roman" pitchFamily="18" charset="0"/>
              <a:cs typeface="Times New Roman" pitchFamily="18" charset="0"/>
            </a:endParaRPr>
          </a:p>
        </p:txBody>
      </p:sp>
    </p:spTree>
    <p:extLst>
      <p:ext uri="{BB962C8B-B14F-4D97-AF65-F5344CB8AC3E}">
        <p14:creationId xmlns:p14="http://schemas.microsoft.com/office/powerpoint/2010/main" val="194412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6107F-C470-439E-9FBA-9F68337504E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9BCD4B52-32C5-4BAF-B6D1-DF24910F1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14"/>
            <a:ext cx="12192000" cy="6855186"/>
          </a:xfrm>
        </p:spPr>
      </p:pic>
      <p:sp>
        <p:nvSpPr>
          <p:cNvPr id="7" name="TextBox 6">
            <a:extLst>
              <a:ext uri="{FF2B5EF4-FFF2-40B4-BE49-F238E27FC236}">
                <a16:creationId xmlns:a16="http://schemas.microsoft.com/office/drawing/2014/main" xmlns="" id="{9D9DF155-5760-48F1-8A29-0000F9AE9C74}"/>
              </a:ext>
            </a:extLst>
          </p:cNvPr>
          <p:cNvSpPr txBox="1"/>
          <p:nvPr/>
        </p:nvSpPr>
        <p:spPr>
          <a:xfrm>
            <a:off x="74428" y="5471027"/>
            <a:ext cx="12117572" cy="1384995"/>
          </a:xfrm>
          <a:prstGeom prst="rect">
            <a:avLst/>
          </a:prstGeom>
          <a:noFill/>
        </p:spPr>
        <p:txBody>
          <a:bodyPr wrap="square">
            <a:spAutoFit/>
          </a:bodyPr>
          <a:lstStyle/>
          <a:p>
            <a:pPr algn="ctr"/>
            <a:r>
              <a:rPr lang="vi-VN" sz="2800" b="1" i="1">
                <a:solidFill>
                  <a:srgbClr val="000000"/>
                </a:solidFill>
                <a:effectLst/>
                <a:latin typeface="+mj-lt"/>
              </a:rPr>
              <a:t>Hết một ngày cả nhà ai cũng mệt và buồn. Mắt nói : Không biết vì sao tôi mệt không muốn nhìn nữa, tai cũng nói : Tôi chẵng muốn nghe, chân uể oải kêu lên : Tôi cũng không chạy được nữa.</a:t>
            </a:r>
            <a:endParaRPr lang="vi-VN" sz="2800" b="1" i="1">
              <a:latin typeface="+mj-lt"/>
            </a:endParaRPr>
          </a:p>
        </p:txBody>
      </p:sp>
    </p:spTree>
    <p:extLst>
      <p:ext uri="{BB962C8B-B14F-4D97-AF65-F5344CB8AC3E}">
        <p14:creationId xmlns:p14="http://schemas.microsoft.com/office/powerpoint/2010/main" val="51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4DCC6-959D-4F46-A98D-4351E53E340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83891DEE-3E81-45ED-8F99-31D35E85A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7" name="TextBox 6">
            <a:extLst>
              <a:ext uri="{FF2B5EF4-FFF2-40B4-BE49-F238E27FC236}">
                <a16:creationId xmlns:a16="http://schemas.microsoft.com/office/drawing/2014/main" xmlns="" id="{977793E2-904C-4BFB-AAF9-98AAE8285823}"/>
              </a:ext>
            </a:extLst>
          </p:cNvPr>
          <p:cNvSpPr txBox="1"/>
          <p:nvPr/>
        </p:nvSpPr>
        <p:spPr>
          <a:xfrm>
            <a:off x="0" y="4826674"/>
            <a:ext cx="12192000" cy="2246769"/>
          </a:xfrm>
          <a:prstGeom prst="rect">
            <a:avLst/>
          </a:prstGeom>
          <a:noFill/>
        </p:spPr>
        <p:txBody>
          <a:bodyPr wrap="square">
            <a:spAutoFit/>
          </a:bodyPr>
          <a:lstStyle/>
          <a:p>
            <a:r>
              <a:rPr lang="vi-VN" sz="2800" b="1" i="1">
                <a:solidFill>
                  <a:srgbClr val="000000"/>
                </a:solidFill>
                <a:effectLst/>
                <a:latin typeface="+mj-lt"/>
              </a:rPr>
              <a:t>Lúc ấy mọi người mới sực nhớ mồm không ăn, mệt lả, đang nằm ngủ, im lặng. Chúng chợt nhớ đến cuộc cãi vã hôm trước, tất cả cùng nhau đi gọi mồm dậy và mang thức ăn đến :</a:t>
            </a:r>
            <a:r>
              <a:rPr lang="vi-VN" sz="2800" b="1" i="1">
                <a:latin typeface="+mj-lt"/>
              </a:rPr>
              <a:t/>
            </a:r>
            <a:br>
              <a:rPr lang="vi-VN" sz="2800" b="1" i="1">
                <a:latin typeface="+mj-lt"/>
              </a:rPr>
            </a:br>
            <a:r>
              <a:rPr lang="vi-VN" sz="2800" b="1" i="1">
                <a:solidFill>
                  <a:srgbClr val="000000"/>
                </a:solidFill>
                <a:effectLst/>
                <a:latin typeface="+mj-lt"/>
              </a:rPr>
              <a:t>      Thôi cậu ăn đi, cậu uống đi. Bọn mình xin lỗi cậu. Bấy giờ mồm mới chịu ăn. Sauk hi mồm ăn uống, tất cả cảm thấy khỏe hẳn lên, tất cả viu vẻ, cười đùa.</a:t>
            </a:r>
            <a:endParaRPr lang="vi-VN" sz="2800" b="1" i="1">
              <a:latin typeface="+mj-lt"/>
            </a:endParaRPr>
          </a:p>
        </p:txBody>
      </p:sp>
    </p:spTree>
    <p:extLst>
      <p:ext uri="{BB962C8B-B14F-4D97-AF65-F5344CB8AC3E}">
        <p14:creationId xmlns:p14="http://schemas.microsoft.com/office/powerpoint/2010/main" val="1330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B8BE9-57EE-4DAE-8F1B-2B103173B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190A9DD0-2E6F-413F-9E93-E132B1311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xmlns="" id="{5BC6C241-701A-4187-AAC1-5A6F199A887D}"/>
              </a:ext>
            </a:extLst>
          </p:cNvPr>
          <p:cNvSpPr txBox="1"/>
          <p:nvPr/>
        </p:nvSpPr>
        <p:spPr>
          <a:xfrm>
            <a:off x="0" y="5934670"/>
            <a:ext cx="12192000" cy="1384995"/>
          </a:xfrm>
          <a:prstGeom prst="rect">
            <a:avLst/>
          </a:prstGeom>
          <a:noFill/>
        </p:spPr>
        <p:txBody>
          <a:bodyPr wrap="square">
            <a:spAutoFit/>
          </a:bodyPr>
          <a:lstStyle/>
          <a:p>
            <a:pPr algn="ctr"/>
            <a:r>
              <a:rPr lang="vi-VN" sz="2800" b="1" i="1">
                <a:solidFill>
                  <a:srgbClr val="000000"/>
                </a:solidFill>
                <a:effectLst/>
                <a:latin typeface="+mj-lt"/>
              </a:rPr>
              <a:t>Từ đó trở đi chúng sống với nhau thân ái và hòa thuận và ai ai cũng </a:t>
            </a:r>
            <a:endParaRPr lang="en-US" sz="2800" b="1" i="1">
              <a:solidFill>
                <a:srgbClr val="000000"/>
              </a:solidFill>
              <a:effectLst/>
              <a:latin typeface="+mj-lt"/>
            </a:endParaRPr>
          </a:p>
          <a:p>
            <a:pPr algn="ctr"/>
            <a:r>
              <a:rPr lang="vi-VN" sz="2800" b="1" i="1">
                <a:solidFill>
                  <a:srgbClr val="000000"/>
                </a:solidFill>
                <a:effectLst/>
                <a:latin typeface="+mj-lt"/>
              </a:rPr>
              <a:t>vui vẻ làm việc.</a:t>
            </a:r>
            <a:r>
              <a:rPr lang="vi-VN" sz="2800" b="1" i="1">
                <a:latin typeface="+mj-lt"/>
              </a:rPr>
              <a:t/>
            </a:r>
            <a:br>
              <a:rPr lang="vi-VN" sz="2800" b="1" i="1">
                <a:latin typeface="+mj-lt"/>
              </a:rPr>
            </a:br>
            <a:endParaRPr lang="vi-VN" sz="2800" b="1" i="1">
              <a:latin typeface="+mj-lt"/>
            </a:endParaRPr>
          </a:p>
        </p:txBody>
      </p:sp>
    </p:spTree>
    <p:extLst>
      <p:ext uri="{BB962C8B-B14F-4D97-AF65-F5344CB8AC3E}">
        <p14:creationId xmlns:p14="http://schemas.microsoft.com/office/powerpoint/2010/main" val="42011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FB60E-0A68-4F7C-8519-80EF4F3DBA9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6F83C707-2020-4209-A2BB-3BF221023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3462"/>
          </a:xfrm>
        </p:spPr>
      </p:pic>
    </p:spTree>
    <p:extLst>
      <p:ext uri="{BB962C8B-B14F-4D97-AF65-F5344CB8AC3E}">
        <p14:creationId xmlns:p14="http://schemas.microsoft.com/office/powerpoint/2010/main" val="219728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58BD6-3110-4303-A2F8-860A5167F0B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B1C31368-1B58-4D03-8805-ADED4D8DC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4111"/>
          </a:xfrm>
        </p:spPr>
      </p:pic>
      <p:sp>
        <p:nvSpPr>
          <p:cNvPr id="7" name="TextBox 6">
            <a:extLst>
              <a:ext uri="{FF2B5EF4-FFF2-40B4-BE49-F238E27FC236}">
                <a16:creationId xmlns:a16="http://schemas.microsoft.com/office/drawing/2014/main" xmlns="" id="{725D120A-2298-4B37-923C-CF5851133D09}"/>
              </a:ext>
            </a:extLst>
          </p:cNvPr>
          <p:cNvSpPr txBox="1"/>
          <p:nvPr/>
        </p:nvSpPr>
        <p:spPr>
          <a:xfrm>
            <a:off x="0" y="6015821"/>
            <a:ext cx="12192000" cy="954107"/>
          </a:xfrm>
          <a:prstGeom prst="rect">
            <a:avLst/>
          </a:prstGeom>
          <a:noFill/>
        </p:spPr>
        <p:txBody>
          <a:bodyPr wrap="square">
            <a:spAutoFit/>
          </a:bodyPr>
          <a:lstStyle/>
          <a:p>
            <a:pPr algn="ctr"/>
            <a:r>
              <a:rPr lang="vi-VN" sz="2800" b="1" i="1">
                <a:effectLst/>
                <a:latin typeface="+mj-lt"/>
              </a:rPr>
              <a:t>Trong một gia đình hạnh phúc nọ có anh chị em. Họ sống với nhau vui vẻ, đầm ấm. Nhưng rồi một hôm họ cãi nhau xem ai làm việc nhiều nhất.</a:t>
            </a:r>
            <a:endParaRPr lang="vi-VN" sz="2800" b="1" i="1">
              <a:latin typeface="+mj-lt"/>
            </a:endParaRPr>
          </a:p>
        </p:txBody>
      </p:sp>
    </p:spTree>
    <p:extLst>
      <p:ext uri="{BB962C8B-B14F-4D97-AF65-F5344CB8AC3E}">
        <p14:creationId xmlns:p14="http://schemas.microsoft.com/office/powerpoint/2010/main" val="8683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17609-E0A7-45B4-A4C3-5C58FA16DB5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B109371C-E86E-4E93-91EF-06C6589F7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86"/>
            <a:ext cx="12191999" cy="6897683"/>
          </a:xfrm>
        </p:spPr>
      </p:pic>
      <p:sp>
        <p:nvSpPr>
          <p:cNvPr id="7" name="TextBox 6">
            <a:extLst>
              <a:ext uri="{FF2B5EF4-FFF2-40B4-BE49-F238E27FC236}">
                <a16:creationId xmlns:a16="http://schemas.microsoft.com/office/drawing/2014/main" xmlns="" id="{A0997320-5A12-465A-A4C0-53B79A409941}"/>
              </a:ext>
            </a:extLst>
          </p:cNvPr>
          <p:cNvSpPr txBox="1"/>
          <p:nvPr/>
        </p:nvSpPr>
        <p:spPr>
          <a:xfrm>
            <a:off x="2881423" y="6123543"/>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166015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91701-65D6-4B41-A46C-96AE30B346B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6C9C60B9-8056-4D26-BDC4-925158FF9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07"/>
            <a:ext cx="12192000" cy="6869790"/>
          </a:xfrm>
        </p:spPr>
      </p:pic>
      <p:sp>
        <p:nvSpPr>
          <p:cNvPr id="6" name="TextBox 5">
            <a:extLst>
              <a:ext uri="{FF2B5EF4-FFF2-40B4-BE49-F238E27FC236}">
                <a16:creationId xmlns:a16="http://schemas.microsoft.com/office/drawing/2014/main" xmlns="" id="{B862A0DF-2575-4465-B258-84D30C5B8CBE}"/>
              </a:ext>
            </a:extLst>
          </p:cNvPr>
          <p:cNvSpPr txBox="1"/>
          <p:nvPr/>
        </p:nvSpPr>
        <p:spPr>
          <a:xfrm>
            <a:off x="2562003" y="6169709"/>
            <a:ext cx="7067993" cy="646331"/>
          </a:xfrm>
          <a:prstGeom prst="rect">
            <a:avLst/>
          </a:prstGeom>
          <a:noFill/>
        </p:spPr>
        <p:txBody>
          <a:bodyPr wrap="square">
            <a:spAutoFit/>
          </a:bodyPr>
          <a:lstStyle/>
          <a:p>
            <a:r>
              <a:rPr lang="en-US" sz="3600" b="1" i="1" smtClean="0">
                <a:solidFill>
                  <a:srgbClr val="000000"/>
                </a:solidFill>
                <a:latin typeface="Times New Roman" pitchFamily="18" charset="0"/>
                <a:cs typeface="Times New Roman" pitchFamily="18" charset="0"/>
              </a:rPr>
              <a:t>Tai</a:t>
            </a:r>
            <a:r>
              <a:rPr lang="vi-VN" sz="3600" b="1" i="1" smtClean="0">
                <a:solidFill>
                  <a:srgbClr val="000000"/>
                </a:solidFill>
                <a:effectLst/>
                <a:latin typeface="+mj-lt"/>
              </a:rPr>
              <a:t> </a:t>
            </a:r>
            <a:r>
              <a:rPr lang="vi-VN" sz="3600" b="1" i="1">
                <a:solidFill>
                  <a:srgbClr val="000000"/>
                </a:solidFill>
                <a:effectLst/>
                <a:latin typeface="+mj-lt"/>
              </a:rPr>
              <a:t>nói : Tôi suốt ngày phải </a:t>
            </a:r>
            <a:r>
              <a:rPr lang="vi-VN" sz="3600" b="1" i="1" smtClean="0">
                <a:solidFill>
                  <a:srgbClr val="000000"/>
                </a:solidFill>
                <a:effectLst/>
                <a:latin typeface="+mj-lt"/>
              </a:rPr>
              <a:t>n</a:t>
            </a:r>
            <a:r>
              <a:rPr lang="en-US" sz="3600" b="1" i="1" smtClean="0">
                <a:solidFill>
                  <a:srgbClr val="000000"/>
                </a:solidFill>
                <a:effectLst/>
                <a:latin typeface="+mj-lt"/>
              </a:rPr>
              <a:t>ghe</a:t>
            </a:r>
            <a:r>
              <a:rPr lang="vi-VN" sz="3600" b="1" i="1" smtClean="0">
                <a:solidFill>
                  <a:srgbClr val="000000"/>
                </a:solidFill>
                <a:effectLst/>
                <a:latin typeface="+mj-lt"/>
              </a:rPr>
              <a:t>.</a:t>
            </a:r>
            <a:endParaRPr lang="vi-VN" sz="3600" b="1" i="1">
              <a:latin typeface="+mj-lt"/>
            </a:endParaRPr>
          </a:p>
        </p:txBody>
      </p:sp>
    </p:spTree>
    <p:extLst>
      <p:ext uri="{BB962C8B-B14F-4D97-AF65-F5344CB8AC3E}">
        <p14:creationId xmlns:p14="http://schemas.microsoft.com/office/powerpoint/2010/main" val="37704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B8EB2-1A16-4E3A-B93A-5555CCF7F5E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8D1D3B1F-3AFB-4C3D-935C-BA33B5B2C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86"/>
            <a:ext cx="12191999" cy="6877685"/>
          </a:xfrm>
        </p:spPr>
      </p:pic>
      <p:sp>
        <p:nvSpPr>
          <p:cNvPr id="7" name="TextBox 6">
            <a:extLst>
              <a:ext uri="{FF2B5EF4-FFF2-40B4-BE49-F238E27FC236}">
                <a16:creationId xmlns:a16="http://schemas.microsoft.com/office/drawing/2014/main" xmlns="" id="{3087A564-E3CC-428E-A0BF-DF26B94B4478}"/>
              </a:ext>
            </a:extLst>
          </p:cNvPr>
          <p:cNvSpPr txBox="1"/>
          <p:nvPr/>
        </p:nvSpPr>
        <p:spPr>
          <a:xfrm>
            <a:off x="2668773" y="6306511"/>
            <a:ext cx="8335925" cy="707886"/>
          </a:xfrm>
          <a:prstGeom prst="rect">
            <a:avLst/>
          </a:prstGeom>
          <a:noFill/>
        </p:spPr>
        <p:txBody>
          <a:bodyPr wrap="square">
            <a:spAutoFit/>
          </a:bodyPr>
          <a:lstStyle/>
          <a:p>
            <a:r>
              <a:rPr lang="vi-VN" sz="4000" b="1" i="1">
                <a:solidFill>
                  <a:srgbClr val="000000"/>
                </a:solidFill>
                <a:effectLst/>
                <a:latin typeface="+mj-lt"/>
              </a:rPr>
              <a:t>Mũi nói : Tôi suốt ngày phải ngửi</a:t>
            </a:r>
            <a:endParaRPr lang="vi-VN" sz="4000" b="1" i="1">
              <a:latin typeface="+mj-lt"/>
            </a:endParaRPr>
          </a:p>
        </p:txBody>
      </p:sp>
    </p:spTree>
    <p:extLst>
      <p:ext uri="{BB962C8B-B14F-4D97-AF65-F5344CB8AC3E}">
        <p14:creationId xmlns:p14="http://schemas.microsoft.com/office/powerpoint/2010/main" val="39345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81380-298C-4963-8CEB-C0C070B903F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CECFA1DD-CB80-4FFC-8368-9D6AF3DC4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8" name="TextBox 7">
            <a:extLst>
              <a:ext uri="{FF2B5EF4-FFF2-40B4-BE49-F238E27FC236}">
                <a16:creationId xmlns:a16="http://schemas.microsoft.com/office/drawing/2014/main" xmlns="" id="{7A725B48-3070-4C74-BBE1-2006926ED875}"/>
              </a:ext>
            </a:extLst>
          </p:cNvPr>
          <p:cNvSpPr txBox="1"/>
          <p:nvPr/>
        </p:nvSpPr>
        <p:spPr>
          <a:xfrm>
            <a:off x="2562003" y="6169709"/>
            <a:ext cx="7719681" cy="646331"/>
          </a:xfrm>
          <a:prstGeom prst="rect">
            <a:avLst/>
          </a:prstGeom>
          <a:noFill/>
        </p:spPr>
        <p:txBody>
          <a:bodyPr wrap="square">
            <a:spAutoFit/>
          </a:bodyPr>
          <a:lstStyle/>
          <a:p>
            <a:r>
              <a:rPr lang="en-US" sz="3600" b="1" i="1">
                <a:solidFill>
                  <a:srgbClr val="000000"/>
                </a:solidFill>
                <a:latin typeface="Times New Roman" panose="02020603050405020304" pitchFamily="18" charset="0"/>
                <a:cs typeface="Times New Roman" panose="02020603050405020304" pitchFamily="18" charset="0"/>
              </a:rPr>
              <a:t>Tay</a:t>
            </a:r>
            <a:r>
              <a:rPr lang="vi-VN" sz="3600" b="1" i="1">
                <a:solidFill>
                  <a:srgbClr val="000000"/>
                </a:solidFill>
                <a:effectLst/>
                <a:latin typeface="+mj-lt"/>
              </a:rPr>
              <a:t> nói</a:t>
            </a:r>
            <a:r>
              <a:rPr lang="en-US" sz="3600" b="1" i="1">
                <a:solidFill>
                  <a:srgbClr val="000000"/>
                </a:solidFill>
                <a:effectLst/>
                <a:latin typeface="+mj-lt"/>
              </a:rPr>
              <a:t>:</a:t>
            </a:r>
            <a:r>
              <a:rPr lang="en-US" sz="3600" b="1" i="1">
                <a:solidFill>
                  <a:srgbClr val="000000"/>
                </a:solidFill>
                <a:effectLst/>
                <a:latin typeface="Times New Roman" panose="02020603050405020304" pitchFamily="18" charset="0"/>
                <a:cs typeface="Times New Roman" panose="02020603050405020304" pitchFamily="18" charset="0"/>
              </a:rPr>
              <a:t> Tôi vẽ, tôi giặt, tôi quét nhà…</a:t>
            </a:r>
            <a:endParaRPr lang="vi-VN" sz="3600" b="1" i="1">
              <a:latin typeface="+mj-lt"/>
            </a:endParaRPr>
          </a:p>
        </p:txBody>
      </p:sp>
    </p:spTree>
    <p:extLst>
      <p:ext uri="{BB962C8B-B14F-4D97-AF65-F5344CB8AC3E}">
        <p14:creationId xmlns:p14="http://schemas.microsoft.com/office/powerpoint/2010/main" val="24552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0695F-2D4C-49AE-97BE-6B14CB86A3F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DB5FA56F-B41C-432E-8913-338F894FA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4614"/>
            <a:ext cx="12192001" cy="6892614"/>
          </a:xfrm>
        </p:spPr>
      </p:pic>
      <p:sp>
        <p:nvSpPr>
          <p:cNvPr id="7" name="TextBox 6">
            <a:extLst>
              <a:ext uri="{FF2B5EF4-FFF2-40B4-BE49-F238E27FC236}">
                <a16:creationId xmlns:a16="http://schemas.microsoft.com/office/drawing/2014/main" xmlns="" id="{77C07172-6715-4D3C-9B91-A2C64149A7A1}"/>
              </a:ext>
            </a:extLst>
          </p:cNvPr>
          <p:cNvSpPr txBox="1"/>
          <p:nvPr/>
        </p:nvSpPr>
        <p:spPr>
          <a:xfrm>
            <a:off x="2498651" y="6052181"/>
            <a:ext cx="8272129" cy="1323439"/>
          </a:xfrm>
          <a:prstGeom prst="rect">
            <a:avLst/>
          </a:prstGeom>
          <a:noFill/>
        </p:spPr>
        <p:txBody>
          <a:bodyPr wrap="square">
            <a:spAutoFit/>
          </a:bodyPr>
          <a:lstStyle/>
          <a:p>
            <a:r>
              <a:rPr lang="vi-VN" sz="4000" b="1" i="1">
                <a:solidFill>
                  <a:srgbClr val="000000"/>
                </a:solidFill>
                <a:effectLst/>
                <a:latin typeface="+mj-lt"/>
              </a:rPr>
              <a:t>Chân nói : Tôi đi, tôi chạy, tôi nhảy…</a:t>
            </a:r>
            <a:r>
              <a:rPr lang="vi-VN" sz="4000" b="1" i="1">
                <a:latin typeface="+mj-lt"/>
              </a:rPr>
              <a:t/>
            </a:r>
            <a:br>
              <a:rPr lang="vi-VN" sz="4000" b="1" i="1">
                <a:latin typeface="+mj-lt"/>
              </a:rPr>
            </a:br>
            <a:endParaRPr lang="vi-VN" sz="4000" b="1" i="1">
              <a:latin typeface="+mj-lt"/>
            </a:endParaRPr>
          </a:p>
        </p:txBody>
      </p:sp>
    </p:spTree>
    <p:extLst>
      <p:ext uri="{BB962C8B-B14F-4D97-AF65-F5344CB8AC3E}">
        <p14:creationId xmlns:p14="http://schemas.microsoft.com/office/powerpoint/2010/main" val="825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ABB13-94EA-4A7E-9C91-3C6E71A0DA2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12FFCDC8-9C74-47D9-9B4B-B286BBDBC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7" name="TextBox 6">
            <a:extLst>
              <a:ext uri="{FF2B5EF4-FFF2-40B4-BE49-F238E27FC236}">
                <a16:creationId xmlns:a16="http://schemas.microsoft.com/office/drawing/2014/main" xmlns="" id="{05D7749A-5994-41C9-93A8-E4775E8F918A}"/>
              </a:ext>
            </a:extLst>
          </p:cNvPr>
          <p:cNvSpPr txBox="1"/>
          <p:nvPr/>
        </p:nvSpPr>
        <p:spPr>
          <a:xfrm>
            <a:off x="0" y="5657670"/>
            <a:ext cx="12191999" cy="1384995"/>
          </a:xfrm>
          <a:prstGeom prst="rect">
            <a:avLst/>
          </a:prstGeom>
          <a:noFill/>
        </p:spPr>
        <p:txBody>
          <a:bodyPr wrap="square">
            <a:spAutoFit/>
          </a:bodyPr>
          <a:lstStyle/>
          <a:p>
            <a:pPr algn="ctr"/>
            <a:r>
              <a:rPr lang="vi-VN" sz="2800" b="1" i="1">
                <a:solidFill>
                  <a:srgbClr val="000000"/>
                </a:solidFill>
                <a:effectLst/>
                <a:latin typeface="+mj-lt"/>
              </a:rPr>
              <a:t>Và tất cả cùng kêu lên :</a:t>
            </a:r>
            <a:r>
              <a:rPr lang="vi-VN" sz="2800" b="1" i="1">
                <a:latin typeface="+mj-lt"/>
              </a:rPr>
              <a:t/>
            </a:r>
            <a:br>
              <a:rPr lang="vi-VN" sz="2800" b="1" i="1">
                <a:latin typeface="+mj-lt"/>
              </a:rPr>
            </a:br>
            <a:r>
              <a:rPr lang="vi-VN" sz="2800" b="1" i="1">
                <a:solidFill>
                  <a:srgbClr val="000000"/>
                </a:solidFill>
                <a:effectLst/>
                <a:latin typeface="+mj-lt"/>
              </a:rPr>
              <a:t>    Mồm không làm gì cả, suốt ngày chỉ ăn và uống ! Mồm nghe vậy buồn lắm nó quyết định không ăn, uống gì nữa và bỏ đi nằm, im lặng.</a:t>
            </a:r>
            <a:endParaRPr lang="vi-VN" sz="2800" b="1" i="1">
              <a:latin typeface="+mj-lt"/>
            </a:endParaRPr>
          </a:p>
        </p:txBody>
      </p:sp>
    </p:spTree>
    <p:extLst>
      <p:ext uri="{BB962C8B-B14F-4D97-AF65-F5344CB8AC3E}">
        <p14:creationId xmlns:p14="http://schemas.microsoft.com/office/powerpoint/2010/main" val="1499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253</Words>
  <Application>Microsoft Office PowerPoint</Application>
  <PresentationFormat>Custom</PresentationFormat>
  <Paragraphs>17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MAM1</cp:lastModifiedBy>
  <cp:revision>8</cp:revision>
  <dcterms:created xsi:type="dcterms:W3CDTF">2021-09-30T09:55:40Z</dcterms:created>
  <dcterms:modified xsi:type="dcterms:W3CDTF">2024-09-27T07:54:25Z</dcterms:modified>
</cp:coreProperties>
</file>